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545408-AF82-4B81-9C6B-9DE663439FDF}" v="2" dt="2021-01-07T11:20:26.038"/>
    <p1510:client id="{FD586265-0586-4CF3-B5C2-762A42AEE7CF}" v="1" dt="2021-01-07T11:22:21.7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5" d="100"/>
          <a:sy n="55" d="100"/>
        </p:scale>
        <p:origin x="1096" y="3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648EF8-B724-4F17-AFE9-EC814E1BA497}" type="datetimeFigureOut">
              <a:rPr lang="en-IN" smtClean="0"/>
              <a:t>07-01-2021</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E5A8803C-6B92-4006-A993-4ACEF2AE116F}"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43895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648EF8-B724-4F17-AFE9-EC814E1BA497}" type="datetimeFigureOut">
              <a:rPr lang="en-IN" smtClean="0"/>
              <a:t>07-01-2021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A8803C-6B92-4006-A993-4ACEF2AE116F}"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6981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648EF8-B724-4F17-AFE9-EC814E1BA497}" type="datetimeFigureOut">
              <a:rPr lang="en-IN" smtClean="0"/>
              <a:t>07-01-2021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A8803C-6B92-4006-A993-4ACEF2AE116F}"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1666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648EF8-B724-4F17-AFE9-EC814E1BA497}" type="datetimeFigureOut">
              <a:rPr lang="en-IN" smtClean="0"/>
              <a:t>07-01-2021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A8803C-6B92-4006-A993-4ACEF2AE116F}"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04231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648EF8-B724-4F17-AFE9-EC814E1BA497}" type="datetimeFigureOut">
              <a:rPr lang="en-IN" smtClean="0"/>
              <a:t>07-01-2021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A8803C-6B92-4006-A993-4ACEF2AE116F}"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33461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648EF8-B724-4F17-AFE9-EC814E1BA497}" type="datetimeFigureOut">
              <a:rPr lang="en-IN" smtClean="0"/>
              <a:t>07-01-2021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5A8803C-6B92-4006-A993-4ACEF2AE116F}"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33218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648EF8-B724-4F17-AFE9-EC814E1BA497}" type="datetimeFigureOut">
              <a:rPr lang="en-IN" smtClean="0"/>
              <a:t>07-01-2021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5A8803C-6B92-4006-A993-4ACEF2AE116F}"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45132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648EF8-B724-4F17-AFE9-EC814E1BA497}" type="datetimeFigureOut">
              <a:rPr lang="en-IN" smtClean="0"/>
              <a:t>07-01-2021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5A8803C-6B92-4006-A993-4ACEF2AE116F}"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5813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648EF8-B724-4F17-AFE9-EC814E1BA497}" type="datetimeFigureOut">
              <a:rPr lang="en-IN" smtClean="0"/>
              <a:t>07-01-2021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5A8803C-6B92-4006-A993-4ACEF2AE116F}" type="slidenum">
              <a:rPr lang="en-IN" smtClean="0"/>
              <a:t>‹#›</a:t>
            </a:fld>
            <a:endParaRPr lang="en-IN"/>
          </a:p>
        </p:txBody>
      </p:sp>
    </p:spTree>
    <p:extLst>
      <p:ext uri="{BB962C8B-B14F-4D97-AF65-F5344CB8AC3E}">
        <p14:creationId xmlns:p14="http://schemas.microsoft.com/office/powerpoint/2010/main" val="3702876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648EF8-B724-4F17-AFE9-EC814E1BA497}" type="datetimeFigureOut">
              <a:rPr lang="en-IN" smtClean="0"/>
              <a:t>07-01-2021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5A8803C-6B92-4006-A993-4ACEF2AE116F}"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95374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8648EF8-B724-4F17-AFE9-EC814E1BA497}" type="datetimeFigureOut">
              <a:rPr lang="en-IN" smtClean="0"/>
              <a:t>07-01-2021</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E5A8803C-6B92-4006-A993-4ACEF2AE116F}"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6694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8648EF8-B724-4F17-AFE9-EC814E1BA497}" type="datetimeFigureOut">
              <a:rPr lang="en-IN" smtClean="0"/>
              <a:t>07-01-2021</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E5A8803C-6B92-4006-A993-4ACEF2AE116F}"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71734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68AAD-59FC-43EA-A6F6-B9FB49A2307D}"/>
              </a:ext>
            </a:extLst>
          </p:cNvPr>
          <p:cNvSpPr>
            <a:spLocks noGrp="1"/>
          </p:cNvSpPr>
          <p:nvPr>
            <p:ph type="ctrTitle"/>
          </p:nvPr>
        </p:nvSpPr>
        <p:spPr>
          <a:xfrm>
            <a:off x="1238491" y="335666"/>
            <a:ext cx="10494573" cy="3192178"/>
          </a:xfrm>
        </p:spPr>
        <p:txBody>
          <a:bodyPr anchor="b">
            <a:normAutofit/>
          </a:bodyPr>
          <a:lstStyle/>
          <a:p>
            <a:pPr algn="l"/>
            <a:r>
              <a:rPr lang="en-US" sz="4800" dirty="0"/>
              <a:t>Finding Safest Neighborhood for Settlement</a:t>
            </a:r>
            <a:endParaRPr lang="en-IN" sz="4800" dirty="0"/>
          </a:p>
        </p:txBody>
      </p:sp>
    </p:spTree>
    <p:extLst>
      <p:ext uri="{BB962C8B-B14F-4D97-AF65-F5344CB8AC3E}">
        <p14:creationId xmlns:p14="http://schemas.microsoft.com/office/powerpoint/2010/main" val="2752908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95D7D-A8AD-4AEF-86DD-CF92618AAC6D}"/>
              </a:ext>
            </a:extLst>
          </p:cNvPr>
          <p:cNvSpPr>
            <a:spLocks noGrp="1"/>
          </p:cNvSpPr>
          <p:nvPr>
            <p:ph type="title"/>
          </p:nvPr>
        </p:nvSpPr>
        <p:spPr>
          <a:xfrm>
            <a:off x="1066800" y="-148864"/>
            <a:ext cx="10058400" cy="1371600"/>
          </a:xfrm>
        </p:spPr>
        <p:txBody>
          <a:bodyPr/>
          <a:lstStyle/>
          <a:p>
            <a:r>
              <a:rPr lang="en-US" dirty="0"/>
              <a:t>Modelling </a:t>
            </a:r>
            <a:endParaRPr lang="en-IN" dirty="0"/>
          </a:p>
        </p:txBody>
      </p:sp>
      <p:sp>
        <p:nvSpPr>
          <p:cNvPr id="3" name="Content Placeholder 2">
            <a:extLst>
              <a:ext uri="{FF2B5EF4-FFF2-40B4-BE49-F238E27FC236}">
                <a16:creationId xmlns:a16="http://schemas.microsoft.com/office/drawing/2014/main" id="{AFB05FC3-E445-46E2-842C-DE1040000FAF}"/>
              </a:ext>
            </a:extLst>
          </p:cNvPr>
          <p:cNvSpPr>
            <a:spLocks noGrp="1"/>
          </p:cNvSpPr>
          <p:nvPr>
            <p:ph idx="1"/>
          </p:nvPr>
        </p:nvSpPr>
        <p:spPr>
          <a:xfrm>
            <a:off x="1066800" y="920187"/>
            <a:ext cx="10058400" cy="5207000"/>
          </a:xfrm>
        </p:spPr>
        <p:txBody>
          <a:bodyPr>
            <a:normAutofit lnSpcReduction="10000"/>
          </a:bodyPr>
          <a:lstStyle/>
          <a:p>
            <a:r>
              <a:rPr lang="en-US" dirty="0"/>
              <a:t>Using the final dataset containing the neighborhood in Kingston upon Thames along with the latitude and longitude we can find all the venues within a 500meter radius of each neighborhood by connecting to the Foursquare API</a:t>
            </a:r>
          </a:p>
          <a:p>
            <a:r>
              <a:rPr lang="en-US" dirty="0"/>
              <a:t>One hot encoding is done on the venues data. The venues data is then grouped by the Neighborhood and the mean of the venues are calculated finally the 10 common venues are calculated for each of the neighborhood</a:t>
            </a:r>
          </a:p>
          <a:p>
            <a:r>
              <a:rPr lang="en-US" dirty="0"/>
              <a:t>To help people find similar neighborhood in the safest borough we will cluster similar neighborhood K-Means clustering which is a form of unsupervised </a:t>
            </a:r>
            <a:r>
              <a:rPr lang="en-US" dirty="0" err="1"/>
              <a:t>maching</a:t>
            </a:r>
            <a:r>
              <a:rPr lang="en-US" dirty="0"/>
              <a:t> learning algorithm that clusters data based on predefined cluster size.</a:t>
            </a:r>
          </a:p>
          <a:p>
            <a:r>
              <a:rPr lang="en-US" dirty="0"/>
              <a:t>We will use a cluster size of 5 for the project that will cluster the 15 neighborhood into 5 cluster. The reason to conduct a K-Means clustering is to cluster neighborhood </a:t>
            </a:r>
            <a:r>
              <a:rPr lang="en-US" dirty="0" err="1"/>
              <a:t>whith</a:t>
            </a:r>
            <a:r>
              <a:rPr lang="en-US" dirty="0"/>
              <a:t> similar venue together so that people can shortlist the area of their interest bases on the venues around each neighborhood.</a:t>
            </a:r>
          </a:p>
          <a:p>
            <a:endParaRPr lang="en-IN" dirty="0"/>
          </a:p>
        </p:txBody>
      </p:sp>
      <p:pic>
        <p:nvPicPr>
          <p:cNvPr id="5" name="Picture 4">
            <a:extLst>
              <a:ext uri="{FF2B5EF4-FFF2-40B4-BE49-F238E27FC236}">
                <a16:creationId xmlns:a16="http://schemas.microsoft.com/office/drawing/2014/main" id="{D9CAF325-94B1-44B1-9B84-CB4A415E2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238" y="5058401"/>
            <a:ext cx="9410217" cy="1421420"/>
          </a:xfrm>
          <a:prstGeom prst="rect">
            <a:avLst/>
          </a:prstGeom>
        </p:spPr>
      </p:pic>
    </p:spTree>
    <p:extLst>
      <p:ext uri="{BB962C8B-B14F-4D97-AF65-F5344CB8AC3E}">
        <p14:creationId xmlns:p14="http://schemas.microsoft.com/office/powerpoint/2010/main" val="3141771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C39BD-10B6-41E2-825B-58B1EEB59256}"/>
              </a:ext>
            </a:extLst>
          </p:cNvPr>
          <p:cNvSpPr>
            <a:spLocks noGrp="1"/>
          </p:cNvSpPr>
          <p:nvPr>
            <p:ph type="title"/>
          </p:nvPr>
        </p:nvSpPr>
        <p:spPr>
          <a:xfrm>
            <a:off x="1066800" y="-98186"/>
            <a:ext cx="10058400" cy="1371600"/>
          </a:xfrm>
        </p:spPr>
        <p:txBody>
          <a:bodyPr/>
          <a:lstStyle/>
          <a:p>
            <a:r>
              <a:rPr lang="en-US" dirty="0"/>
              <a:t>Result </a:t>
            </a:r>
            <a:endParaRPr lang="en-IN" dirty="0"/>
          </a:p>
        </p:txBody>
      </p:sp>
      <p:sp>
        <p:nvSpPr>
          <p:cNvPr id="3" name="Content Placeholder 2">
            <a:extLst>
              <a:ext uri="{FF2B5EF4-FFF2-40B4-BE49-F238E27FC236}">
                <a16:creationId xmlns:a16="http://schemas.microsoft.com/office/drawing/2014/main" id="{1D496561-14CC-416D-8909-03EE6043BB62}"/>
              </a:ext>
            </a:extLst>
          </p:cNvPr>
          <p:cNvSpPr>
            <a:spLocks noGrp="1"/>
          </p:cNvSpPr>
          <p:nvPr>
            <p:ph idx="1"/>
          </p:nvPr>
        </p:nvSpPr>
        <p:spPr/>
        <p:txBody>
          <a:bodyPr/>
          <a:lstStyle/>
          <a:p>
            <a:r>
              <a:rPr lang="en-US" dirty="0"/>
              <a:t>After running the K-Means clustering we can access each cluster created to see which neighborhood were assigned to each of the 5 clusters. Visualization the clustered neighborhood on the map using Folium library.</a:t>
            </a:r>
          </a:p>
          <a:p>
            <a:r>
              <a:rPr lang="en-US" dirty="0"/>
              <a:t>Each cluster is color for the ease of presentation we can see that majority of the neighborhood falls in the red cluster which is the first cluster. 3 neighborhood have their own cluster(BLUE,PURPLE,YELLOW) and are clusters two three and five. The green luster consists of two neighborhoods which is in 4</a:t>
            </a:r>
            <a:r>
              <a:rPr lang="en-US" baseline="30000" dirty="0"/>
              <a:t>th</a:t>
            </a:r>
            <a:r>
              <a:rPr lang="en-US" dirty="0"/>
              <a:t> cluster.</a:t>
            </a:r>
            <a:endParaRPr lang="en-IN" dirty="0"/>
          </a:p>
        </p:txBody>
      </p:sp>
    </p:spTree>
    <p:extLst>
      <p:ext uri="{BB962C8B-B14F-4D97-AF65-F5344CB8AC3E}">
        <p14:creationId xmlns:p14="http://schemas.microsoft.com/office/powerpoint/2010/main" val="2541041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784DA-BE9E-42FC-B147-A111CCD38780}"/>
              </a:ext>
            </a:extLst>
          </p:cNvPr>
          <p:cNvSpPr>
            <a:spLocks noGrp="1"/>
          </p:cNvSpPr>
          <p:nvPr>
            <p:ph type="title"/>
          </p:nvPr>
        </p:nvSpPr>
        <p:spPr>
          <a:xfrm>
            <a:off x="1066799" y="136525"/>
            <a:ext cx="10058400" cy="1371600"/>
          </a:xfrm>
        </p:spPr>
        <p:txBody>
          <a:bodyPr/>
          <a:lstStyle/>
          <a:p>
            <a:r>
              <a:rPr lang="en-US" dirty="0"/>
              <a:t>Result</a:t>
            </a:r>
            <a:endParaRPr lang="en-IN" dirty="0"/>
          </a:p>
        </p:txBody>
      </p:sp>
      <p:pic>
        <p:nvPicPr>
          <p:cNvPr id="5" name="Content Placeholder 4">
            <a:extLst>
              <a:ext uri="{FF2B5EF4-FFF2-40B4-BE49-F238E27FC236}">
                <a16:creationId xmlns:a16="http://schemas.microsoft.com/office/drawing/2014/main" id="{5C9F97CE-E0EC-4A91-A85E-49F9E9DBE2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9676" y="1354238"/>
            <a:ext cx="10544537" cy="5189552"/>
          </a:xfrm>
        </p:spPr>
      </p:pic>
    </p:spTree>
    <p:extLst>
      <p:ext uri="{BB962C8B-B14F-4D97-AF65-F5344CB8AC3E}">
        <p14:creationId xmlns:p14="http://schemas.microsoft.com/office/powerpoint/2010/main" val="2548611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681C2-55E8-4BCB-ABDD-33A2D8D38A39}"/>
              </a:ext>
            </a:extLst>
          </p:cNvPr>
          <p:cNvSpPr>
            <a:spLocks noGrp="1"/>
          </p:cNvSpPr>
          <p:nvPr>
            <p:ph type="title"/>
          </p:nvPr>
        </p:nvSpPr>
        <p:spPr>
          <a:xfrm>
            <a:off x="1066800" y="137160"/>
            <a:ext cx="10058400" cy="1371600"/>
          </a:xfrm>
        </p:spPr>
        <p:txBody>
          <a:bodyPr>
            <a:normAutofit/>
          </a:bodyPr>
          <a:lstStyle/>
          <a:p>
            <a:r>
              <a:rPr lang="en-US" dirty="0"/>
              <a:t>Cluster 1- looking into the neighborhood in first cluster</a:t>
            </a:r>
            <a:endParaRPr lang="en-IN" dirty="0"/>
          </a:p>
        </p:txBody>
      </p:sp>
      <p:sp>
        <p:nvSpPr>
          <p:cNvPr id="3" name="Content Placeholder 2">
            <a:extLst>
              <a:ext uri="{FF2B5EF4-FFF2-40B4-BE49-F238E27FC236}">
                <a16:creationId xmlns:a16="http://schemas.microsoft.com/office/drawing/2014/main" id="{912D3A83-A856-4C2B-A34A-4D943CF67153}"/>
              </a:ext>
            </a:extLst>
          </p:cNvPr>
          <p:cNvSpPr>
            <a:spLocks noGrp="1"/>
          </p:cNvSpPr>
          <p:nvPr>
            <p:ph idx="1"/>
          </p:nvPr>
        </p:nvSpPr>
        <p:spPr>
          <a:xfrm>
            <a:off x="1066800" y="1463040"/>
            <a:ext cx="10058400" cy="3931920"/>
          </a:xfrm>
        </p:spPr>
        <p:txBody>
          <a:bodyPr/>
          <a:lstStyle/>
          <a:p>
            <a:r>
              <a:rPr lang="en-US" dirty="0"/>
              <a:t>The cluster one is the biggest cluster with 9 of the 15 neighborhoods in the borough Kingstone upon Thames. Upon closely examining these neighborhoods we can see that the most common venues in these neighborhood are </a:t>
            </a:r>
            <a:r>
              <a:rPr lang="en-US" dirty="0" err="1"/>
              <a:t>Restaurants,Pubs,Café,Supermarket</a:t>
            </a:r>
            <a:r>
              <a:rPr lang="en-US" dirty="0"/>
              <a:t> and store.</a:t>
            </a:r>
          </a:p>
          <a:p>
            <a:endParaRPr lang="en-IN" dirty="0"/>
          </a:p>
        </p:txBody>
      </p:sp>
      <p:pic>
        <p:nvPicPr>
          <p:cNvPr id="5" name="Picture 4">
            <a:extLst>
              <a:ext uri="{FF2B5EF4-FFF2-40B4-BE49-F238E27FC236}">
                <a16:creationId xmlns:a16="http://schemas.microsoft.com/office/drawing/2014/main" id="{76FEEB9B-3608-441A-8533-FD071E762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263" y="2739586"/>
            <a:ext cx="11335473" cy="3742237"/>
          </a:xfrm>
          <a:prstGeom prst="rect">
            <a:avLst/>
          </a:prstGeom>
        </p:spPr>
      </p:pic>
    </p:spTree>
    <p:extLst>
      <p:ext uri="{BB962C8B-B14F-4D97-AF65-F5344CB8AC3E}">
        <p14:creationId xmlns:p14="http://schemas.microsoft.com/office/powerpoint/2010/main" val="3414922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534F1-4517-4BF1-98C1-AFB5EB2CB36A}"/>
              </a:ext>
            </a:extLst>
          </p:cNvPr>
          <p:cNvSpPr>
            <a:spLocks noGrp="1"/>
          </p:cNvSpPr>
          <p:nvPr>
            <p:ph type="title"/>
          </p:nvPr>
        </p:nvSpPr>
        <p:spPr/>
        <p:txBody>
          <a:bodyPr>
            <a:normAutofit/>
          </a:bodyPr>
          <a:lstStyle/>
          <a:p>
            <a:r>
              <a:rPr lang="en-US" dirty="0"/>
              <a:t>Cluster 2- looking into the neighborhoods in second cluster</a:t>
            </a:r>
            <a:endParaRPr lang="en-IN" dirty="0"/>
          </a:p>
        </p:txBody>
      </p:sp>
      <p:sp>
        <p:nvSpPr>
          <p:cNvPr id="3" name="Content Placeholder 2">
            <a:extLst>
              <a:ext uri="{FF2B5EF4-FFF2-40B4-BE49-F238E27FC236}">
                <a16:creationId xmlns:a16="http://schemas.microsoft.com/office/drawing/2014/main" id="{E46BB83E-C3D4-43A2-A99D-28E1FC4CDA76}"/>
              </a:ext>
            </a:extLst>
          </p:cNvPr>
          <p:cNvSpPr>
            <a:spLocks noGrp="1"/>
          </p:cNvSpPr>
          <p:nvPr>
            <p:ph idx="1"/>
          </p:nvPr>
        </p:nvSpPr>
        <p:spPr/>
        <p:txBody>
          <a:bodyPr/>
          <a:lstStyle/>
          <a:p>
            <a:r>
              <a:rPr lang="en-US" dirty="0"/>
              <a:t>Second cluster has one neighborhood which consists of Venues such as </a:t>
            </a:r>
            <a:r>
              <a:rPr lang="en-US" dirty="0" err="1"/>
              <a:t>Resturant</a:t>
            </a:r>
            <a:r>
              <a:rPr lang="en-US" dirty="0"/>
              <a:t>, Golf courses, and wine shop</a:t>
            </a:r>
          </a:p>
          <a:p>
            <a:endParaRPr lang="en-IN" dirty="0"/>
          </a:p>
        </p:txBody>
      </p:sp>
      <p:pic>
        <p:nvPicPr>
          <p:cNvPr id="7" name="Picture 6">
            <a:extLst>
              <a:ext uri="{FF2B5EF4-FFF2-40B4-BE49-F238E27FC236}">
                <a16:creationId xmlns:a16="http://schemas.microsoft.com/office/drawing/2014/main" id="{AB30F40B-1814-4E72-A6A6-FE3904F5E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06" y="2881150"/>
            <a:ext cx="11435787" cy="3334256"/>
          </a:xfrm>
          <a:prstGeom prst="rect">
            <a:avLst/>
          </a:prstGeom>
        </p:spPr>
      </p:pic>
    </p:spTree>
    <p:extLst>
      <p:ext uri="{BB962C8B-B14F-4D97-AF65-F5344CB8AC3E}">
        <p14:creationId xmlns:p14="http://schemas.microsoft.com/office/powerpoint/2010/main" val="4159111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F9614-7D41-4CC1-8B2E-8021281BFB11}"/>
              </a:ext>
            </a:extLst>
          </p:cNvPr>
          <p:cNvSpPr>
            <a:spLocks noGrp="1"/>
          </p:cNvSpPr>
          <p:nvPr>
            <p:ph type="title"/>
          </p:nvPr>
        </p:nvSpPr>
        <p:spPr/>
        <p:txBody>
          <a:bodyPr>
            <a:normAutofit/>
          </a:bodyPr>
          <a:lstStyle/>
          <a:p>
            <a:r>
              <a:rPr lang="en-US" dirty="0"/>
              <a:t>Cluster 3- Looking into the neighborhood in third cluster</a:t>
            </a:r>
            <a:endParaRPr lang="en-IN" dirty="0"/>
          </a:p>
        </p:txBody>
      </p:sp>
      <p:sp>
        <p:nvSpPr>
          <p:cNvPr id="3" name="Content Placeholder 2">
            <a:extLst>
              <a:ext uri="{FF2B5EF4-FFF2-40B4-BE49-F238E27FC236}">
                <a16:creationId xmlns:a16="http://schemas.microsoft.com/office/drawing/2014/main" id="{859A46D8-A5E5-4F20-BFFC-CF1D813D736E}"/>
              </a:ext>
            </a:extLst>
          </p:cNvPr>
          <p:cNvSpPr>
            <a:spLocks noGrp="1"/>
          </p:cNvSpPr>
          <p:nvPr>
            <p:ph idx="1"/>
          </p:nvPr>
        </p:nvSpPr>
        <p:spPr/>
        <p:txBody>
          <a:bodyPr/>
          <a:lstStyle/>
          <a:p>
            <a:r>
              <a:rPr lang="en-US" dirty="0"/>
              <a:t>The third cluster has one neighborhood which consists of Venues such as Train station, Restaurant, Furniture shops.</a:t>
            </a:r>
          </a:p>
          <a:p>
            <a:endParaRPr lang="en-IN" dirty="0"/>
          </a:p>
        </p:txBody>
      </p:sp>
      <p:pic>
        <p:nvPicPr>
          <p:cNvPr id="5" name="Picture 4">
            <a:extLst>
              <a:ext uri="{FF2B5EF4-FFF2-40B4-BE49-F238E27FC236}">
                <a16:creationId xmlns:a16="http://schemas.microsoft.com/office/drawing/2014/main" id="{963651D3-8C14-49EF-BDEA-8109FFF375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476" y="3336403"/>
            <a:ext cx="11193048" cy="2265744"/>
          </a:xfrm>
          <a:prstGeom prst="rect">
            <a:avLst/>
          </a:prstGeom>
        </p:spPr>
      </p:pic>
    </p:spTree>
    <p:extLst>
      <p:ext uri="{BB962C8B-B14F-4D97-AF65-F5344CB8AC3E}">
        <p14:creationId xmlns:p14="http://schemas.microsoft.com/office/powerpoint/2010/main" val="3559568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1CCE9-0676-4BFF-B2AB-A4401790F101}"/>
              </a:ext>
            </a:extLst>
          </p:cNvPr>
          <p:cNvSpPr>
            <a:spLocks noGrp="1"/>
          </p:cNvSpPr>
          <p:nvPr>
            <p:ph type="title"/>
          </p:nvPr>
        </p:nvSpPr>
        <p:spPr/>
        <p:txBody>
          <a:bodyPr>
            <a:normAutofit/>
          </a:bodyPr>
          <a:lstStyle/>
          <a:p>
            <a:r>
              <a:rPr lang="en-US" dirty="0"/>
              <a:t>Cluster 4- Looking into the neighborhood in the fourth cluster</a:t>
            </a:r>
            <a:endParaRPr lang="en-IN" dirty="0"/>
          </a:p>
        </p:txBody>
      </p:sp>
      <p:sp>
        <p:nvSpPr>
          <p:cNvPr id="3" name="Content Placeholder 2">
            <a:extLst>
              <a:ext uri="{FF2B5EF4-FFF2-40B4-BE49-F238E27FC236}">
                <a16:creationId xmlns:a16="http://schemas.microsoft.com/office/drawing/2014/main" id="{53FA0233-8757-4A64-9CB3-2C7765163E51}"/>
              </a:ext>
            </a:extLst>
          </p:cNvPr>
          <p:cNvSpPr>
            <a:spLocks noGrp="1"/>
          </p:cNvSpPr>
          <p:nvPr>
            <p:ph idx="1"/>
          </p:nvPr>
        </p:nvSpPr>
        <p:spPr/>
        <p:txBody>
          <a:bodyPr/>
          <a:lstStyle/>
          <a:p>
            <a:r>
              <a:rPr lang="en-US" dirty="0"/>
              <a:t>The fourth cluster has two neighborhoods in it, these neighborhoods have common venues such as Park, Gym/Fitness </a:t>
            </a:r>
            <a:r>
              <a:rPr lang="en-US" dirty="0" err="1"/>
              <a:t>centre</a:t>
            </a:r>
            <a:r>
              <a:rPr lang="en-US" dirty="0"/>
              <a:t>, Bus stop, Restaurant, Electronic store and Soccer fields</a:t>
            </a:r>
          </a:p>
          <a:p>
            <a:r>
              <a:rPr lang="en-US" dirty="0"/>
              <a:t> </a:t>
            </a:r>
            <a:endParaRPr lang="en-IN" dirty="0"/>
          </a:p>
        </p:txBody>
      </p:sp>
      <p:pic>
        <p:nvPicPr>
          <p:cNvPr id="5" name="Picture 4">
            <a:extLst>
              <a:ext uri="{FF2B5EF4-FFF2-40B4-BE49-F238E27FC236}">
                <a16:creationId xmlns:a16="http://schemas.microsoft.com/office/drawing/2014/main" id="{44012283-EE7B-402E-986F-36D1F2D37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048" y="3196416"/>
            <a:ext cx="10833904" cy="2838624"/>
          </a:xfrm>
          <a:prstGeom prst="rect">
            <a:avLst/>
          </a:prstGeom>
        </p:spPr>
      </p:pic>
    </p:spTree>
    <p:extLst>
      <p:ext uri="{BB962C8B-B14F-4D97-AF65-F5344CB8AC3E}">
        <p14:creationId xmlns:p14="http://schemas.microsoft.com/office/powerpoint/2010/main" val="1052160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F26A-F0E1-4C33-9198-C1B755E9E5D8}"/>
              </a:ext>
            </a:extLst>
          </p:cNvPr>
          <p:cNvSpPr>
            <a:spLocks noGrp="1"/>
          </p:cNvSpPr>
          <p:nvPr>
            <p:ph type="title"/>
          </p:nvPr>
        </p:nvSpPr>
        <p:spPr/>
        <p:txBody>
          <a:bodyPr>
            <a:normAutofit/>
          </a:bodyPr>
          <a:lstStyle/>
          <a:p>
            <a:r>
              <a:rPr lang="en-US" dirty="0"/>
              <a:t>Cluster 5- Looking into neighborhood in fifth cluster</a:t>
            </a:r>
            <a:endParaRPr lang="en-IN" dirty="0"/>
          </a:p>
        </p:txBody>
      </p:sp>
      <p:sp>
        <p:nvSpPr>
          <p:cNvPr id="3" name="Content Placeholder 2">
            <a:extLst>
              <a:ext uri="{FF2B5EF4-FFF2-40B4-BE49-F238E27FC236}">
                <a16:creationId xmlns:a16="http://schemas.microsoft.com/office/drawing/2014/main" id="{D1522B5A-2C55-4722-B990-4DBF7F27950A}"/>
              </a:ext>
            </a:extLst>
          </p:cNvPr>
          <p:cNvSpPr>
            <a:spLocks noGrp="1"/>
          </p:cNvSpPr>
          <p:nvPr>
            <p:ph idx="1"/>
          </p:nvPr>
        </p:nvSpPr>
        <p:spPr/>
        <p:txBody>
          <a:bodyPr/>
          <a:lstStyle/>
          <a:p>
            <a:r>
              <a:rPr lang="en-US" dirty="0"/>
              <a:t>The fifth cluster has one neighborhoods which consists of Venues such as </a:t>
            </a:r>
            <a:r>
              <a:rPr lang="en-US" dirty="0" err="1"/>
              <a:t>Grocey</a:t>
            </a:r>
            <a:r>
              <a:rPr lang="en-US" dirty="0"/>
              <a:t> shops, Bar, Restaurants, Furniture shop and Department stores</a:t>
            </a:r>
          </a:p>
          <a:p>
            <a:endParaRPr lang="en-IN" dirty="0"/>
          </a:p>
        </p:txBody>
      </p:sp>
      <p:pic>
        <p:nvPicPr>
          <p:cNvPr id="5" name="Picture 4">
            <a:extLst>
              <a:ext uri="{FF2B5EF4-FFF2-40B4-BE49-F238E27FC236}">
                <a16:creationId xmlns:a16="http://schemas.microsoft.com/office/drawing/2014/main" id="{F2E743BA-80F1-4559-9F8A-CFE22A0D0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197" y="3429000"/>
            <a:ext cx="10787605" cy="2352445"/>
          </a:xfrm>
          <a:prstGeom prst="rect">
            <a:avLst/>
          </a:prstGeom>
        </p:spPr>
      </p:pic>
    </p:spTree>
    <p:extLst>
      <p:ext uri="{BB962C8B-B14F-4D97-AF65-F5344CB8AC3E}">
        <p14:creationId xmlns:p14="http://schemas.microsoft.com/office/powerpoint/2010/main" val="3105825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D7497-9EAF-4F50-88AE-AE2C9B2E7ED9}"/>
              </a:ext>
            </a:extLst>
          </p:cNvPr>
          <p:cNvSpPr>
            <a:spLocks noGrp="1"/>
          </p:cNvSpPr>
          <p:nvPr>
            <p:ph type="title"/>
          </p:nvPr>
        </p:nvSpPr>
        <p:spPr/>
        <p:txBody>
          <a:bodyPr/>
          <a:lstStyle/>
          <a:p>
            <a:r>
              <a:rPr lang="en-US" dirty="0"/>
              <a:t>Discussion</a:t>
            </a:r>
            <a:endParaRPr lang="en-IN" dirty="0"/>
          </a:p>
        </p:txBody>
      </p:sp>
      <p:sp>
        <p:nvSpPr>
          <p:cNvPr id="3" name="Content Placeholder 2">
            <a:extLst>
              <a:ext uri="{FF2B5EF4-FFF2-40B4-BE49-F238E27FC236}">
                <a16:creationId xmlns:a16="http://schemas.microsoft.com/office/drawing/2014/main" id="{BC18D4D7-130E-4A6B-91CA-8DAB40CCCD48}"/>
              </a:ext>
            </a:extLst>
          </p:cNvPr>
          <p:cNvSpPr>
            <a:spLocks noGrp="1"/>
          </p:cNvSpPr>
          <p:nvPr>
            <p:ph idx="1"/>
          </p:nvPr>
        </p:nvSpPr>
        <p:spPr/>
        <p:txBody>
          <a:bodyPr>
            <a:normAutofit fontScale="85000" lnSpcReduction="20000"/>
          </a:bodyPr>
          <a:lstStyle/>
          <a:p>
            <a:r>
              <a:rPr lang="en-US" dirty="0"/>
              <a:t>The aim of the project is to help people who wants to relocate to the safest borough in London, expats can choose the neighborhood to which they want to relocate based on the most common venues in it.</a:t>
            </a:r>
          </a:p>
          <a:p>
            <a:r>
              <a:rPr lang="en-US" dirty="0"/>
              <a:t>For example if a person is looking for a neighborhood with good connectivity and public transportation we can see that Cluster 3 and 4 have Train Station and Bus stops as the most common venues</a:t>
            </a:r>
          </a:p>
          <a:p>
            <a:r>
              <a:rPr lang="en-US" dirty="0"/>
              <a:t>If a person is looking for a neighborhood with stores and restaurants in a close proximity then the neighborhood in the First cluster is available</a:t>
            </a:r>
          </a:p>
          <a:p>
            <a:r>
              <a:rPr lang="en-US" dirty="0"/>
              <a:t>For a family I feel that the neighborhood in Cluster 4 are more suitable due to the common venues such as Parks, Gyms/Fitness centers, Bus Stops, Restaurants, Electronic stores and Soccer fields which is ideal for a family</a:t>
            </a:r>
          </a:p>
          <a:p>
            <a:r>
              <a:rPr lang="en-US" dirty="0"/>
              <a:t>The preferences of venues may vary from person to person they can select a neighborhood based on ones priorities. </a:t>
            </a:r>
            <a:endParaRPr lang="en-IN" dirty="0"/>
          </a:p>
        </p:txBody>
      </p:sp>
    </p:spTree>
    <p:extLst>
      <p:ext uri="{BB962C8B-B14F-4D97-AF65-F5344CB8AC3E}">
        <p14:creationId xmlns:p14="http://schemas.microsoft.com/office/powerpoint/2010/main" val="2319978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664F1-616E-460F-BBCC-D9CB69608936}"/>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D659378A-9721-4EB5-B288-1312A4D9C1E0}"/>
              </a:ext>
            </a:extLst>
          </p:cNvPr>
          <p:cNvSpPr>
            <a:spLocks noGrp="1"/>
          </p:cNvSpPr>
          <p:nvPr>
            <p:ph idx="1"/>
          </p:nvPr>
        </p:nvSpPr>
        <p:spPr/>
        <p:txBody>
          <a:bodyPr/>
          <a:lstStyle/>
          <a:p>
            <a:r>
              <a:rPr lang="en-US" dirty="0"/>
              <a:t>The project helps a person get a better understanding of the neighborhood with respect to the most common venues in that neighborhood. It is always helpful to make use of technology to stay one step ahead i.e. finding out more about places before moving into a neighborhood</a:t>
            </a:r>
          </a:p>
          <a:p>
            <a:r>
              <a:rPr lang="en-US" dirty="0"/>
              <a:t>We have just taken Safety as a primary concern to shortlist the safest borough of London. The future to this project includes taking </a:t>
            </a:r>
            <a:r>
              <a:rPr lang="en-US" dirty="0" err="1"/>
              <a:t>ther</a:t>
            </a:r>
            <a:r>
              <a:rPr lang="en-US" dirty="0"/>
              <a:t> factors such as cost of living in the areas into consideration to shortlist the borough such as filtering areas based on predefined budget.</a:t>
            </a:r>
          </a:p>
          <a:p>
            <a:endParaRPr lang="en-IN" dirty="0"/>
          </a:p>
        </p:txBody>
      </p:sp>
    </p:spTree>
    <p:extLst>
      <p:ext uri="{BB962C8B-B14F-4D97-AF65-F5344CB8AC3E}">
        <p14:creationId xmlns:p14="http://schemas.microsoft.com/office/powerpoint/2010/main" val="1350182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327ED-DF40-446A-A4F8-D04104B151CA}"/>
              </a:ext>
            </a:extLst>
          </p:cNvPr>
          <p:cNvSpPr>
            <a:spLocks noGrp="1"/>
          </p:cNvSpPr>
          <p:nvPr>
            <p:ph type="title"/>
          </p:nvPr>
        </p:nvSpPr>
        <p:spPr/>
        <p:txBody>
          <a:bodyPr/>
          <a:lstStyle/>
          <a:p>
            <a:r>
              <a:rPr lang="en-US" dirty="0"/>
              <a:t>Project Prepared by-</a:t>
            </a:r>
            <a:endParaRPr lang="en-IN" dirty="0"/>
          </a:p>
        </p:txBody>
      </p:sp>
      <p:sp>
        <p:nvSpPr>
          <p:cNvPr id="3" name="Content Placeholder 2">
            <a:extLst>
              <a:ext uri="{FF2B5EF4-FFF2-40B4-BE49-F238E27FC236}">
                <a16:creationId xmlns:a16="http://schemas.microsoft.com/office/drawing/2014/main" id="{5D98F85D-DF35-4BE2-A094-CD48C9867360}"/>
              </a:ext>
            </a:extLst>
          </p:cNvPr>
          <p:cNvSpPr>
            <a:spLocks noGrp="1"/>
          </p:cNvSpPr>
          <p:nvPr>
            <p:ph idx="1"/>
          </p:nvPr>
        </p:nvSpPr>
        <p:spPr>
          <a:xfrm>
            <a:off x="1066800" y="2103120"/>
            <a:ext cx="3648075" cy="3059430"/>
          </a:xfrm>
        </p:spPr>
        <p:txBody>
          <a:bodyPr>
            <a:normAutofit/>
          </a:bodyPr>
          <a:lstStyle/>
          <a:p>
            <a:r>
              <a:rPr lang="en-US" sz="2800" dirty="0"/>
              <a:t>Name- Sagar Sen</a:t>
            </a:r>
          </a:p>
          <a:p>
            <a:r>
              <a:rPr lang="en-US" sz="2800" dirty="0"/>
              <a:t>MCA 3</a:t>
            </a:r>
            <a:r>
              <a:rPr lang="en-US" sz="2800" baseline="30000" dirty="0"/>
              <a:t>rd</a:t>
            </a:r>
            <a:r>
              <a:rPr lang="en-US" sz="2800" dirty="0"/>
              <a:t> Semester</a:t>
            </a:r>
          </a:p>
          <a:p>
            <a:r>
              <a:rPr lang="en-US" sz="2800" dirty="0"/>
              <a:t>ID- 191001270007</a:t>
            </a:r>
            <a:endParaRPr lang="en-IN" sz="2800" dirty="0"/>
          </a:p>
        </p:txBody>
      </p:sp>
    </p:spTree>
    <p:extLst>
      <p:ext uri="{BB962C8B-B14F-4D97-AF65-F5344CB8AC3E}">
        <p14:creationId xmlns:p14="http://schemas.microsoft.com/office/powerpoint/2010/main" val="2343038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035E1-03F7-4B4A-ABD9-B46B9B5021A8}"/>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D08B6E8B-9347-4AED-B265-5851A989F74F}"/>
              </a:ext>
            </a:extLst>
          </p:cNvPr>
          <p:cNvSpPr>
            <a:spLocks noGrp="1"/>
          </p:cNvSpPr>
          <p:nvPr>
            <p:ph idx="1"/>
          </p:nvPr>
        </p:nvSpPr>
        <p:spPr/>
        <p:txBody>
          <a:bodyPr/>
          <a:lstStyle/>
          <a:p>
            <a:r>
              <a:rPr lang="en-US" dirty="0"/>
              <a:t>Background: Safety is a top concern when moving to a new area. If you don’t </a:t>
            </a:r>
            <a:r>
              <a:rPr lang="en-US" dirty="0" err="1"/>
              <a:t>feell</a:t>
            </a:r>
            <a:r>
              <a:rPr lang="en-US" dirty="0"/>
              <a:t> safe in your own home you’re not going to be able to enjoy living there.</a:t>
            </a:r>
          </a:p>
          <a:p>
            <a:r>
              <a:rPr lang="en-US" dirty="0"/>
              <a:t>Problem: This project aims to select the safest borough in London based on the total crimes, explore the </a:t>
            </a:r>
            <a:r>
              <a:rPr lang="en-US" dirty="0" err="1"/>
              <a:t>neighbourhood</a:t>
            </a:r>
            <a:r>
              <a:rPr lang="en-US" dirty="0"/>
              <a:t> of that borough to find the 10 most common venues in each </a:t>
            </a:r>
            <a:r>
              <a:rPr lang="en-US" dirty="0" err="1"/>
              <a:t>neighbourhood</a:t>
            </a:r>
            <a:r>
              <a:rPr lang="en-US" dirty="0"/>
              <a:t> and finally cluster the </a:t>
            </a:r>
            <a:r>
              <a:rPr lang="en-US" dirty="0" err="1"/>
              <a:t>neighbourhood</a:t>
            </a:r>
            <a:r>
              <a:rPr lang="en-US" dirty="0"/>
              <a:t> using K-Means clustering.</a:t>
            </a:r>
          </a:p>
          <a:p>
            <a:r>
              <a:rPr lang="en-US" dirty="0"/>
              <a:t>Interest: Expats who are considering to relocate to London will be interested to identify the safest </a:t>
            </a:r>
            <a:r>
              <a:rPr lang="en-US" dirty="0" err="1"/>
              <a:t>borugh</a:t>
            </a:r>
            <a:r>
              <a:rPr lang="en-US" dirty="0"/>
              <a:t> in London and explore its neighborhood and common venues around each neighborhood.  </a:t>
            </a:r>
            <a:endParaRPr lang="en-IN" dirty="0"/>
          </a:p>
        </p:txBody>
      </p:sp>
    </p:spTree>
    <p:extLst>
      <p:ext uri="{BB962C8B-B14F-4D97-AF65-F5344CB8AC3E}">
        <p14:creationId xmlns:p14="http://schemas.microsoft.com/office/powerpoint/2010/main" val="4201019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75A5-CD11-4794-A116-334614055EC2}"/>
              </a:ext>
            </a:extLst>
          </p:cNvPr>
          <p:cNvSpPr>
            <a:spLocks noGrp="1"/>
          </p:cNvSpPr>
          <p:nvPr>
            <p:ph type="title"/>
          </p:nvPr>
        </p:nvSpPr>
        <p:spPr/>
        <p:txBody>
          <a:bodyPr/>
          <a:lstStyle/>
          <a:p>
            <a:r>
              <a:rPr lang="en-US" dirty="0"/>
              <a:t>Data Acquisition and Cleaning	</a:t>
            </a:r>
            <a:endParaRPr lang="en-IN" dirty="0"/>
          </a:p>
        </p:txBody>
      </p:sp>
      <p:sp>
        <p:nvSpPr>
          <p:cNvPr id="3" name="Content Placeholder 2">
            <a:extLst>
              <a:ext uri="{FF2B5EF4-FFF2-40B4-BE49-F238E27FC236}">
                <a16:creationId xmlns:a16="http://schemas.microsoft.com/office/drawing/2014/main" id="{DB3B2633-6818-4C97-914E-6754480526D2}"/>
              </a:ext>
            </a:extLst>
          </p:cNvPr>
          <p:cNvSpPr>
            <a:spLocks noGrp="1"/>
          </p:cNvSpPr>
          <p:nvPr>
            <p:ph idx="1"/>
          </p:nvPr>
        </p:nvSpPr>
        <p:spPr/>
        <p:txBody>
          <a:bodyPr/>
          <a:lstStyle/>
          <a:p>
            <a:r>
              <a:rPr lang="en-US" dirty="0"/>
              <a:t>Data Acquisition: The data acquired for this project is a combination of data from there sources:</a:t>
            </a:r>
          </a:p>
          <a:p>
            <a:r>
              <a:rPr lang="en-US" dirty="0"/>
              <a:t>1. The first data source of the project uses a London crime data that shows the crime per borough in London</a:t>
            </a:r>
          </a:p>
          <a:p>
            <a:r>
              <a:rPr lang="en-US" dirty="0"/>
              <a:t>2. The second source of data is scraped from a Wikipedia page that contains the list of London </a:t>
            </a:r>
            <a:r>
              <a:rPr lang="en-US" dirty="0" err="1"/>
              <a:t>boruoughs</a:t>
            </a:r>
            <a:r>
              <a:rPr lang="en-US" dirty="0"/>
              <a:t>. This page contains additional information about the </a:t>
            </a:r>
            <a:r>
              <a:rPr lang="en-US" dirty="0" err="1"/>
              <a:t>borughs</a:t>
            </a:r>
            <a:r>
              <a:rPr lang="en-US" dirty="0"/>
              <a:t>.</a:t>
            </a:r>
          </a:p>
          <a:p>
            <a:r>
              <a:rPr lang="en-US" dirty="0"/>
              <a:t>3.  The third source is the list of </a:t>
            </a:r>
            <a:r>
              <a:rPr lang="en-US" dirty="0" err="1"/>
              <a:t>Neighbourhoods</a:t>
            </a:r>
            <a:r>
              <a:rPr lang="en-US" dirty="0"/>
              <a:t> in the Royal Borough of Kingstone upon Thames as found on the Wikipedia Page.</a:t>
            </a:r>
            <a:endParaRPr lang="en-IN" dirty="0"/>
          </a:p>
        </p:txBody>
      </p:sp>
    </p:spTree>
    <p:extLst>
      <p:ext uri="{BB962C8B-B14F-4D97-AF65-F5344CB8AC3E}">
        <p14:creationId xmlns:p14="http://schemas.microsoft.com/office/powerpoint/2010/main" val="4294285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88B29-5496-4EFE-87A0-EB1684DA4E3C}"/>
              </a:ext>
            </a:extLst>
          </p:cNvPr>
          <p:cNvSpPr>
            <a:spLocks noGrp="1"/>
          </p:cNvSpPr>
          <p:nvPr>
            <p:ph type="title"/>
          </p:nvPr>
        </p:nvSpPr>
        <p:spPr/>
        <p:txBody>
          <a:bodyPr/>
          <a:lstStyle/>
          <a:p>
            <a:r>
              <a:rPr lang="en-US" dirty="0"/>
              <a:t>Methodology</a:t>
            </a:r>
            <a:endParaRPr lang="en-IN" dirty="0"/>
          </a:p>
        </p:txBody>
      </p:sp>
      <p:sp>
        <p:nvSpPr>
          <p:cNvPr id="3" name="Content Placeholder 2">
            <a:extLst>
              <a:ext uri="{FF2B5EF4-FFF2-40B4-BE49-F238E27FC236}">
                <a16:creationId xmlns:a16="http://schemas.microsoft.com/office/drawing/2014/main" id="{27A35703-D399-4968-B787-84669C29BEEA}"/>
              </a:ext>
            </a:extLst>
          </p:cNvPr>
          <p:cNvSpPr>
            <a:spLocks noGrp="1"/>
          </p:cNvSpPr>
          <p:nvPr>
            <p:ph idx="1"/>
          </p:nvPr>
        </p:nvSpPr>
        <p:spPr/>
        <p:txBody>
          <a:bodyPr>
            <a:normAutofit fontScale="70000" lnSpcReduction="20000"/>
          </a:bodyPr>
          <a:lstStyle/>
          <a:p>
            <a:r>
              <a:rPr lang="en-US" dirty="0"/>
              <a:t>Data Cleaning: The data cleaning process for each of the three sources of data are done separately </a:t>
            </a:r>
          </a:p>
          <a:p>
            <a:r>
              <a:rPr lang="en-US" dirty="0"/>
              <a:t>From the London crime data, the crimes during the most recent year (2016) are only selected. The major categories of crimes are pivoted to get the total cremes pre the borough for each major category</a:t>
            </a:r>
          </a:p>
          <a:p>
            <a:r>
              <a:rPr lang="en-US" dirty="0"/>
              <a:t>The second data is scrapped from a Wiki page using Beautiful Soup library in python, so that we can see it in tabular form</a:t>
            </a:r>
          </a:p>
          <a:p>
            <a:r>
              <a:rPr lang="en-US" dirty="0"/>
              <a:t>The two datasets are merged on the Borough names to form a new dataset. The purpose of this is to visualize crime rates in each borough and identify the borough with the least crimes recorded during the year 2016</a:t>
            </a:r>
          </a:p>
          <a:p>
            <a:r>
              <a:rPr lang="en-US" dirty="0"/>
              <a:t>After visualizing the crime in each borough we can find the borough with the lowest crime rate. The third data set is created with the names of the neighborhood and the name of the borough with the latitude and longitude obtained using Google maps API Geocoding</a:t>
            </a:r>
          </a:p>
          <a:p>
            <a:r>
              <a:rPr lang="en-US" dirty="0"/>
              <a:t>The new dataset is used to generate the 10 most common venues for each neighborhood using the Foursquare API. Finally K-mean clustering to cluster similar neighborhood together</a:t>
            </a:r>
            <a:endParaRPr lang="en-IN" dirty="0"/>
          </a:p>
        </p:txBody>
      </p:sp>
    </p:spTree>
    <p:extLst>
      <p:ext uri="{BB962C8B-B14F-4D97-AF65-F5344CB8AC3E}">
        <p14:creationId xmlns:p14="http://schemas.microsoft.com/office/powerpoint/2010/main" val="3702853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AC58C-78EE-46E7-A0DE-C2BB12E2D883}"/>
              </a:ext>
            </a:extLst>
          </p:cNvPr>
          <p:cNvSpPr>
            <a:spLocks noGrp="1"/>
          </p:cNvSpPr>
          <p:nvPr>
            <p:ph type="title"/>
          </p:nvPr>
        </p:nvSpPr>
        <p:spPr/>
        <p:txBody>
          <a:bodyPr/>
          <a:lstStyle/>
          <a:p>
            <a:r>
              <a:rPr lang="en-US" dirty="0"/>
              <a:t>Methodology</a:t>
            </a:r>
            <a:endParaRPr lang="en-IN" dirty="0"/>
          </a:p>
        </p:txBody>
      </p:sp>
      <p:sp>
        <p:nvSpPr>
          <p:cNvPr id="3" name="Content Placeholder 2">
            <a:extLst>
              <a:ext uri="{FF2B5EF4-FFF2-40B4-BE49-F238E27FC236}">
                <a16:creationId xmlns:a16="http://schemas.microsoft.com/office/drawing/2014/main" id="{E5D77D48-6FD3-48D2-9651-489243ABBC9D}"/>
              </a:ext>
            </a:extLst>
          </p:cNvPr>
          <p:cNvSpPr>
            <a:spLocks noGrp="1"/>
          </p:cNvSpPr>
          <p:nvPr>
            <p:ph idx="1"/>
          </p:nvPr>
        </p:nvSpPr>
        <p:spPr>
          <a:xfrm>
            <a:off x="1168400" y="2103120"/>
            <a:ext cx="9956800" cy="4310380"/>
          </a:xfrm>
        </p:spPr>
        <p:txBody>
          <a:bodyPr>
            <a:normAutofit fontScale="85000" lnSpcReduction="20000"/>
          </a:bodyPr>
          <a:lstStyle/>
          <a:p>
            <a:r>
              <a:rPr lang="en-US" dirty="0"/>
              <a:t>Exploratory Data Analysis</a:t>
            </a:r>
          </a:p>
          <a:p>
            <a:endParaRPr lang="en-US" dirty="0"/>
          </a:p>
          <a:p>
            <a:endParaRPr lang="en-US" dirty="0"/>
          </a:p>
          <a:p>
            <a:endParaRPr lang="en-US" dirty="0"/>
          </a:p>
          <a:p>
            <a:endParaRPr lang="en-US" dirty="0"/>
          </a:p>
          <a:p>
            <a:endParaRPr lang="en-US" dirty="0"/>
          </a:p>
          <a:p>
            <a:endParaRPr lang="en-US" dirty="0"/>
          </a:p>
          <a:p>
            <a:endParaRPr lang="en-US" dirty="0"/>
          </a:p>
          <a:p>
            <a:r>
              <a:rPr lang="en-US" dirty="0"/>
              <a:t>The count for each of the major categories of </a:t>
            </a:r>
            <a:r>
              <a:rPr lang="en-US" dirty="0" err="1"/>
              <a:t>crimesreturns</a:t>
            </a:r>
            <a:r>
              <a:rPr lang="en-US" dirty="0"/>
              <a:t> the value 33 which is the number of London </a:t>
            </a:r>
            <a:r>
              <a:rPr lang="en-US" dirty="0" err="1"/>
              <a:t>boroughs’Theft</a:t>
            </a:r>
            <a:r>
              <a:rPr lang="en-US" dirty="0"/>
              <a:t> and Handling’ is the highest reported crime during the year 2016 followed by ‘Violence against the person’ ‘Criminal damage’. The lost recorded crimes are ‘Drugs’, ‘Robbery’ and other ‘Notifiable offenses’</a:t>
            </a:r>
            <a:endParaRPr lang="en-IN" dirty="0"/>
          </a:p>
        </p:txBody>
      </p:sp>
      <p:pic>
        <p:nvPicPr>
          <p:cNvPr id="5" name="Picture 4">
            <a:extLst>
              <a:ext uri="{FF2B5EF4-FFF2-40B4-BE49-F238E27FC236}">
                <a16:creationId xmlns:a16="http://schemas.microsoft.com/office/drawing/2014/main" id="{AAC6B8C0-D695-4B36-8CF3-AEFA4E783C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957" y="2425256"/>
            <a:ext cx="9632085" cy="2692844"/>
          </a:xfrm>
          <a:prstGeom prst="rect">
            <a:avLst/>
          </a:prstGeom>
        </p:spPr>
      </p:pic>
    </p:spTree>
    <p:extLst>
      <p:ext uri="{BB962C8B-B14F-4D97-AF65-F5344CB8AC3E}">
        <p14:creationId xmlns:p14="http://schemas.microsoft.com/office/powerpoint/2010/main" val="2495427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17262-A3C8-4B77-97E2-6418A5F8B061}"/>
              </a:ext>
            </a:extLst>
          </p:cNvPr>
          <p:cNvSpPr>
            <a:spLocks noGrp="1"/>
          </p:cNvSpPr>
          <p:nvPr>
            <p:ph type="title"/>
          </p:nvPr>
        </p:nvSpPr>
        <p:spPr/>
        <p:txBody>
          <a:bodyPr>
            <a:normAutofit/>
          </a:bodyPr>
          <a:lstStyle/>
          <a:p>
            <a:r>
              <a:rPr lang="en-US" dirty="0"/>
              <a:t>Boroughs with the highest crime rates</a:t>
            </a:r>
            <a:endParaRPr lang="en-IN" dirty="0"/>
          </a:p>
        </p:txBody>
      </p:sp>
      <p:sp>
        <p:nvSpPr>
          <p:cNvPr id="3" name="Content Placeholder 2">
            <a:extLst>
              <a:ext uri="{FF2B5EF4-FFF2-40B4-BE49-F238E27FC236}">
                <a16:creationId xmlns:a16="http://schemas.microsoft.com/office/drawing/2014/main" id="{9EAD865C-87E3-44D2-9C0E-B88114F18A51}"/>
              </a:ext>
            </a:extLst>
          </p:cNvPr>
          <p:cNvSpPr>
            <a:spLocks noGrp="1"/>
          </p:cNvSpPr>
          <p:nvPr>
            <p:ph idx="1"/>
          </p:nvPr>
        </p:nvSpPr>
        <p:spPr>
          <a:xfrm>
            <a:off x="1451579" y="2015732"/>
            <a:ext cx="9603275" cy="4342710"/>
          </a:xfrm>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Comparing five boroughs with the highest crime rate during the year 2016 is evident that Westminster has the highest crimes recorded followed by </a:t>
            </a:r>
            <a:r>
              <a:rPr lang="en-US" dirty="0" err="1"/>
              <a:t>Lambeth.Soughwark,Newha</a:t>
            </a:r>
            <a:r>
              <a:rPr lang="en-US" dirty="0"/>
              <a:t>, and Town Hamlets. Westminster has a significantly higher crime rate than the other 4 boroughs.</a:t>
            </a:r>
          </a:p>
        </p:txBody>
      </p:sp>
      <p:pic>
        <p:nvPicPr>
          <p:cNvPr id="7" name="Picture 6">
            <a:extLst>
              <a:ext uri="{FF2B5EF4-FFF2-40B4-BE49-F238E27FC236}">
                <a16:creationId xmlns:a16="http://schemas.microsoft.com/office/drawing/2014/main" id="{07E5FD97-D551-4DB2-8538-8CE4D6D06B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2390" y="1880238"/>
            <a:ext cx="6773220" cy="3097524"/>
          </a:xfrm>
          <a:prstGeom prst="rect">
            <a:avLst/>
          </a:prstGeom>
        </p:spPr>
      </p:pic>
    </p:spTree>
    <p:extLst>
      <p:ext uri="{BB962C8B-B14F-4D97-AF65-F5344CB8AC3E}">
        <p14:creationId xmlns:p14="http://schemas.microsoft.com/office/powerpoint/2010/main" val="2324016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E8668-893C-4BBD-B39B-691EA09CC68E}"/>
              </a:ext>
            </a:extLst>
          </p:cNvPr>
          <p:cNvSpPr>
            <a:spLocks noGrp="1"/>
          </p:cNvSpPr>
          <p:nvPr>
            <p:ph type="title"/>
          </p:nvPr>
        </p:nvSpPr>
        <p:spPr/>
        <p:txBody>
          <a:bodyPr>
            <a:normAutofit/>
          </a:bodyPr>
          <a:lstStyle/>
          <a:p>
            <a:r>
              <a:rPr lang="en-US" dirty="0"/>
              <a:t>Boroughs with the lowest crime rates</a:t>
            </a:r>
            <a:endParaRPr lang="en-IN" dirty="0"/>
          </a:p>
        </p:txBody>
      </p:sp>
      <p:sp>
        <p:nvSpPr>
          <p:cNvPr id="3" name="Content Placeholder 2">
            <a:extLst>
              <a:ext uri="{FF2B5EF4-FFF2-40B4-BE49-F238E27FC236}">
                <a16:creationId xmlns:a16="http://schemas.microsoft.com/office/drawing/2014/main" id="{0F5A12C9-0740-4E2A-9284-95E5CB10AA3E}"/>
              </a:ext>
            </a:extLst>
          </p:cNvPr>
          <p:cNvSpPr>
            <a:spLocks noGrp="1"/>
          </p:cNvSpPr>
          <p:nvPr>
            <p:ph idx="1"/>
          </p:nvPr>
        </p:nvSpPr>
        <p:spPr>
          <a:xfrm>
            <a:off x="965200" y="2103120"/>
            <a:ext cx="10160000" cy="4475480"/>
          </a:xfrm>
        </p:spPr>
        <p:txBody>
          <a:bodyPr>
            <a:normAutofit fontScale="6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City of London has significant lower crime rate because it is the 33</a:t>
            </a:r>
            <a:r>
              <a:rPr lang="en-US" baseline="30000" dirty="0"/>
              <a:t>rd</a:t>
            </a:r>
            <a:r>
              <a:rPr lang="en-US" dirty="0"/>
              <a:t> principal division of Greater London but it is not a London Borough. It has an area of 1.12 square mile and population of 7000 as of 2013 which suggests that it is a small area</a:t>
            </a:r>
          </a:p>
          <a:p>
            <a:r>
              <a:rPr lang="en-US" dirty="0"/>
              <a:t>We will consider the next borough with the lowest crime rate as the safest borough in London which is Kingston upon Thames</a:t>
            </a:r>
            <a:endParaRPr lang="en-IN" dirty="0"/>
          </a:p>
        </p:txBody>
      </p:sp>
      <p:pic>
        <p:nvPicPr>
          <p:cNvPr id="5" name="Picture 4">
            <a:extLst>
              <a:ext uri="{FF2B5EF4-FFF2-40B4-BE49-F238E27FC236}">
                <a16:creationId xmlns:a16="http://schemas.microsoft.com/office/drawing/2014/main" id="{A3EFAE8F-4FD0-4B19-BA46-55050F5D4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745" y="2103120"/>
            <a:ext cx="9254510" cy="3060432"/>
          </a:xfrm>
          <a:prstGeom prst="rect">
            <a:avLst/>
          </a:prstGeom>
        </p:spPr>
      </p:pic>
    </p:spTree>
    <p:extLst>
      <p:ext uri="{BB962C8B-B14F-4D97-AF65-F5344CB8AC3E}">
        <p14:creationId xmlns:p14="http://schemas.microsoft.com/office/powerpoint/2010/main" val="499007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FEB7C-236E-42DA-B3A1-2765D3D018C1}"/>
              </a:ext>
            </a:extLst>
          </p:cNvPr>
          <p:cNvSpPr>
            <a:spLocks noGrp="1"/>
          </p:cNvSpPr>
          <p:nvPr>
            <p:ph type="title"/>
          </p:nvPr>
        </p:nvSpPr>
        <p:spPr/>
        <p:txBody>
          <a:bodyPr>
            <a:normAutofit/>
          </a:bodyPr>
          <a:lstStyle/>
          <a:p>
            <a:r>
              <a:rPr lang="en-US" dirty="0"/>
              <a:t>Neighborhood in Kingston upon Thames</a:t>
            </a:r>
            <a:endParaRPr lang="en-IN" dirty="0"/>
          </a:p>
        </p:txBody>
      </p:sp>
      <p:pic>
        <p:nvPicPr>
          <p:cNvPr id="5" name="Content Placeholder 4">
            <a:extLst>
              <a:ext uri="{FF2B5EF4-FFF2-40B4-BE49-F238E27FC236}">
                <a16:creationId xmlns:a16="http://schemas.microsoft.com/office/drawing/2014/main" id="{C73D70B2-055F-4899-B4F5-9B35835C3F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1482" y="2042824"/>
            <a:ext cx="8623300" cy="3459161"/>
          </a:xfrm>
        </p:spPr>
      </p:pic>
    </p:spTree>
    <p:extLst>
      <p:ext uri="{BB962C8B-B14F-4D97-AF65-F5344CB8AC3E}">
        <p14:creationId xmlns:p14="http://schemas.microsoft.com/office/powerpoint/2010/main" val="328489540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176</TotalTime>
  <Words>1341</Words>
  <Application>Microsoft Office PowerPoint</Application>
  <PresentationFormat>Widescreen</PresentationFormat>
  <Paragraphs>84</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Gallery</vt:lpstr>
      <vt:lpstr>Finding Safest Neighborhood for Settlement</vt:lpstr>
      <vt:lpstr>Project Prepared by-</vt:lpstr>
      <vt:lpstr>Introduction</vt:lpstr>
      <vt:lpstr>Data Acquisition and Cleaning </vt:lpstr>
      <vt:lpstr>Methodology</vt:lpstr>
      <vt:lpstr>Methodology</vt:lpstr>
      <vt:lpstr>Boroughs with the highest crime rates</vt:lpstr>
      <vt:lpstr>Boroughs with the lowest crime rates</vt:lpstr>
      <vt:lpstr>Neighborhood in Kingston upon Thames</vt:lpstr>
      <vt:lpstr>Modelling </vt:lpstr>
      <vt:lpstr>Result </vt:lpstr>
      <vt:lpstr>Result</vt:lpstr>
      <vt:lpstr>Cluster 1- looking into the neighborhood in first cluster</vt:lpstr>
      <vt:lpstr>Cluster 2- looking into the neighborhoods in second cluster</vt:lpstr>
      <vt:lpstr>Cluster 3- Looking into the neighborhood in third cluster</vt:lpstr>
      <vt:lpstr>Cluster 4- Looking into the neighborhood in the fourth cluster</vt:lpstr>
      <vt:lpstr>Cluster 5- Looking into neighborhood in fifth cluster</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Safest Neighborhood for Settlement</dc:title>
  <dc:creator>sagar sen</dc:creator>
  <cp:lastModifiedBy>sagar sen</cp:lastModifiedBy>
  <cp:revision>15</cp:revision>
  <dcterms:created xsi:type="dcterms:W3CDTF">2020-12-16T05:56:15Z</dcterms:created>
  <dcterms:modified xsi:type="dcterms:W3CDTF">2021-01-07T11:22:42Z</dcterms:modified>
</cp:coreProperties>
</file>